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8" r:id="rId2"/>
    <p:sldId id="428" r:id="rId3"/>
    <p:sldId id="447" r:id="rId4"/>
    <p:sldId id="463" r:id="rId5"/>
    <p:sldId id="448" r:id="rId6"/>
    <p:sldId id="456" r:id="rId7"/>
    <p:sldId id="455" r:id="rId8"/>
    <p:sldId id="449" r:id="rId9"/>
    <p:sldId id="450" r:id="rId10"/>
    <p:sldId id="451" r:id="rId11"/>
    <p:sldId id="460" r:id="rId12"/>
    <p:sldId id="452" r:id="rId13"/>
    <p:sldId id="457" r:id="rId14"/>
    <p:sldId id="458" r:id="rId15"/>
    <p:sldId id="459" r:id="rId16"/>
    <p:sldId id="453" r:id="rId17"/>
    <p:sldId id="454" r:id="rId18"/>
    <p:sldId id="462" r:id="rId19"/>
    <p:sldId id="464" r:id="rId20"/>
    <p:sldId id="465" r:id="rId21"/>
    <p:sldId id="466" r:id="rId22"/>
    <p:sldId id="469" r:id="rId23"/>
    <p:sldId id="467" r:id="rId24"/>
    <p:sldId id="468" r:id="rId25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chemeClr val="tx1"/>
      </a:buClr>
      <a:buFont typeface="Wingdings" pitchFamily="2" charset="2"/>
      <a:defRPr sz="2600" kern="1200">
        <a:solidFill>
          <a:schemeClr val="bg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Font typeface="Wingdings" pitchFamily="2" charset="2"/>
      <a:defRPr sz="2600" kern="1200">
        <a:solidFill>
          <a:schemeClr val="bg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Font typeface="Wingdings" pitchFamily="2" charset="2"/>
      <a:defRPr sz="2600" kern="1200">
        <a:solidFill>
          <a:schemeClr val="bg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Font typeface="Wingdings" pitchFamily="2" charset="2"/>
      <a:defRPr sz="2600" kern="1200">
        <a:solidFill>
          <a:schemeClr val="bg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Font typeface="Wingdings" pitchFamily="2" charset="2"/>
      <a:defRPr sz="2600" kern="1200">
        <a:solidFill>
          <a:schemeClr val="bg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bg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bg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bg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bg2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3A00"/>
    <a:srgbClr val="B18E6B"/>
    <a:srgbClr val="D06800"/>
    <a:srgbClr val="F0FDFE"/>
    <a:srgbClr val="BAF4FC"/>
    <a:srgbClr val="3366FF"/>
    <a:srgbClr val="E10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7" autoAdjust="0"/>
    <p:restoredTop sz="94660"/>
  </p:normalViewPr>
  <p:slideViewPr>
    <p:cSldViewPr>
      <p:cViewPr varScale="1">
        <p:scale>
          <a:sx n="134" d="100"/>
          <a:sy n="134" d="100"/>
        </p:scale>
        <p:origin x="-954" y="-78"/>
      </p:cViewPr>
      <p:guideLst>
        <p:guide orient="horz" pos="3112"/>
        <p:guide pos="240"/>
        <p:guide pos="5520"/>
        <p:guide pos="191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088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7CB1F8F-9E49-42E3-8929-FB48BFC6B6E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504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Mastertextformat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E3E61C4-C1D6-4EBF-9566-0046CB9B881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950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19D5FB6-FB8F-467C-898C-3DA50E80FC47}" type="slidenum">
              <a:rPr lang="en-GB" altLang="de-DE" smtClean="0"/>
              <a:pPr>
                <a:spcBef>
                  <a:spcPct val="0"/>
                </a:spcBef>
              </a:pPr>
              <a:t>1</a:t>
            </a:fld>
            <a:endParaRPr lang="en-GB" altLang="de-DE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blu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7125"/>
            <a:ext cx="9144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5257800"/>
            <a:ext cx="57150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Mastertitelformat bearbeiten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6019800"/>
            <a:ext cx="2663825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/>
          <a:lstStyle>
            <a:lvl1pPr marL="0" indent="0">
              <a:defRPr sz="9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6190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75C9200-C7D1-4A77-866A-A411F401730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73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210300" y="381000"/>
            <a:ext cx="1943100" cy="5029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676900" cy="5029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46A0EBF7-B4DE-4427-B8EB-824F64E55C3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66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381000" y="381000"/>
            <a:ext cx="7772400" cy="1219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81000" y="1905000"/>
            <a:ext cx="3810000" cy="1676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343400" y="1905000"/>
            <a:ext cx="3810000" cy="1676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381000" y="3733800"/>
            <a:ext cx="3810000" cy="1676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343400" y="3733800"/>
            <a:ext cx="3810000" cy="1676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13CCA764-ABEA-42FA-AE84-12ED423F3E0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66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772400" cy="1219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3810000" cy="3505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343400" y="1905000"/>
            <a:ext cx="3810000" cy="1676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343400" y="3733800"/>
            <a:ext cx="3810000" cy="16764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7DEE29FD-02B4-4BCD-A0BE-3839570A6915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2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32C63932-1CA7-4BE2-9D0D-ED4E8B99B1C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19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6632F92A-CDAA-4B7C-B0E3-3D034C04F24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69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43400" y="1905000"/>
            <a:ext cx="38100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7AF1102C-FD54-4646-8B85-B52669B3C4E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67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B68BA88D-0063-4F5D-9FE4-9A1CFB12E33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7EDD70E2-CE90-486D-88AB-C87E8C0D578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1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84627700-71C3-4E5D-BAB9-5678EF93A056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078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F3915E1-2A68-40EF-8216-9467AA80A38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82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B3887A0E-78F6-486D-B66A-9857E965D90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7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hite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4937125"/>
            <a:ext cx="91408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Mastertitelformat bearbeiten</a:t>
            </a:r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050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Mastertextformat bearbeiten</a:t>
            </a:r>
          </a:p>
          <a:p>
            <a:pPr lvl="1"/>
            <a:r>
              <a:rPr lang="en-GB" altLang="de-DE" smtClean="0"/>
              <a:t>Zweite Ebene</a:t>
            </a:r>
          </a:p>
          <a:p>
            <a:pPr lvl="2"/>
            <a:r>
              <a:rPr lang="en-GB" altLang="de-DE" smtClean="0"/>
              <a:t>Dritte Ebene</a:t>
            </a:r>
          </a:p>
          <a:p>
            <a:pPr lvl="3"/>
            <a:r>
              <a:rPr lang="en-GB" altLang="de-DE" smtClean="0"/>
              <a:t>Vierte Ebene</a:t>
            </a:r>
          </a:p>
          <a:p>
            <a:pPr lvl="4"/>
            <a:r>
              <a:rPr lang="en-GB" altLang="de-DE" smtClean="0"/>
              <a:t>Fünfte Ebene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09895F4D-1BAB-4E99-A0CA-0D79964AB539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sz="2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sz="2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sz="2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sz="2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sz="2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sz="2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defRPr sz="2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805488"/>
            <a:ext cx="6119813" cy="504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de-DE" sz="1600" smtClean="0"/>
              <a:t>Scientific Writing Workshop</a:t>
            </a:r>
          </a:p>
          <a:p>
            <a:pPr eaLnBrk="1" hangingPunct="1">
              <a:lnSpc>
                <a:spcPct val="80000"/>
              </a:lnSpc>
            </a:pPr>
            <a:r>
              <a:rPr lang="en-GB" altLang="de-DE" sz="1600" smtClean="0"/>
              <a:t>Torfhaus, 4.03.2015</a:t>
            </a:r>
          </a:p>
        </p:txBody>
      </p:sp>
      <p:sp>
        <p:nvSpPr>
          <p:cNvPr id="3075" name="Rectangle 17"/>
          <p:cNvSpPr>
            <a:spLocks noChangeArrowheads="1"/>
          </p:cNvSpPr>
          <p:nvPr/>
        </p:nvSpPr>
        <p:spPr bwMode="auto">
          <a:xfrm>
            <a:off x="468313" y="404813"/>
            <a:ext cx="8351837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de-DE" sz="3200" b="1">
                <a:solidFill>
                  <a:schemeClr val="accent1"/>
                </a:solidFill>
              </a:rPr>
              <a:t>Basics on Scientific Writing</a:t>
            </a:r>
            <a:endParaRPr lang="de-DE" altLang="de-DE" sz="2400" b="1">
              <a:solidFill>
                <a:schemeClr val="accent1"/>
              </a:solidFill>
            </a:endParaRPr>
          </a:p>
        </p:txBody>
      </p:sp>
      <p:sp>
        <p:nvSpPr>
          <p:cNvPr id="3076" name="Text Box 18"/>
          <p:cNvSpPr txBox="1">
            <a:spLocks noChangeArrowheads="1"/>
          </p:cNvSpPr>
          <p:nvPr/>
        </p:nvSpPr>
        <p:spPr bwMode="auto">
          <a:xfrm>
            <a:off x="350838" y="2997200"/>
            <a:ext cx="8531225" cy="144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bg2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600">
                <a:solidFill>
                  <a:schemeClr val="bg2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600">
                <a:solidFill>
                  <a:schemeClr val="bg2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600">
                <a:solidFill>
                  <a:schemeClr val="bg2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600">
                <a:solidFill>
                  <a:schemeClr val="bg2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bg2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bg2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bg2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bg2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2800" u="sng" dirty="0" smtClean="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Bertram </a:t>
            </a:r>
            <a:r>
              <a:rPr lang="en-GB" sz="2800" u="sng" dirty="0" err="1" smtClean="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Boehrer</a:t>
            </a:r>
            <a:r>
              <a:rPr lang="en-GB" sz="2800" u="sng" dirty="0" smtClean="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,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2000" dirty="0" smtClean="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Helmholtz Centre for Environmental Research - UFZ, </a:t>
            </a: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lang="en-GB" sz="2000" dirty="0" smtClean="0">
                <a:solidFill>
                  <a:schemeClr val="hlink"/>
                </a:solidFill>
                <a:latin typeface="Arial" pitchFamily="34" charset="0"/>
                <a:cs typeface="Times New Roman" pitchFamily="18" charset="0"/>
              </a:rPr>
              <a:t>Magdeburg, Germany</a:t>
            </a:r>
            <a:endParaRPr lang="en-GB" sz="2000" baseline="30000" dirty="0" smtClean="0">
              <a:solidFill>
                <a:schemeClr val="hlink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  <a:defRPr/>
            </a:pPr>
            <a:endParaRPr lang="en-GB" sz="2000" u="sng" dirty="0" smtClean="0">
              <a:solidFill>
                <a:schemeClr val="hlink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BF82BCCF-6827-405E-956B-6936104F7A82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10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Tenses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Use past tense   (always or whenever possible) </a:t>
            </a:r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468313" y="2800350"/>
            <a:ext cx="72707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Add previous actions to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- present tense in present perfect</a:t>
            </a:r>
          </a:p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en-GB" altLang="de-DE" sz="2400"/>
              <a:t> past tense in past perfect</a:t>
            </a:r>
          </a:p>
        </p:txBody>
      </p:sp>
      <p:sp>
        <p:nvSpPr>
          <p:cNvPr id="16" name="Rechteck 20"/>
          <p:cNvSpPr>
            <a:spLocks noChangeArrowheads="1"/>
          </p:cNvSpPr>
          <p:nvPr/>
        </p:nvSpPr>
        <p:spPr bwMode="auto">
          <a:xfrm>
            <a:off x="539750" y="4652963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May – might ; can - could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2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45798193-CD32-44C7-9416-1D8C00AA3DE2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11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Tenses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468313" y="1916113"/>
            <a:ext cx="727075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Add previous actions to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- present tense in present perfect</a:t>
            </a:r>
          </a:p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en-GB" altLang="de-DE" sz="2400"/>
              <a:t>past tense in past perfect</a:t>
            </a:r>
          </a:p>
          <a:p>
            <a:pPr eaLnBrk="1" hangingPunct="1">
              <a:spcBef>
                <a:spcPct val="20000"/>
              </a:spcBef>
              <a:buFontTx/>
              <a:buChar char="-"/>
            </a:pPr>
            <a:endParaRPr lang="en-GB" altLang="de-DE" sz="2400"/>
          </a:p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de-DE" altLang="de-DE" sz="2400"/>
              <a:t>You get a reaction, if you have added acid before</a:t>
            </a:r>
          </a:p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de-DE" altLang="de-DE" sz="2400"/>
              <a:t>You got a reaction, if you had added acid before</a:t>
            </a:r>
            <a:endParaRPr lang="en-GB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99C98931-551C-4D95-852F-E39A8F44A96A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12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Grammar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 </a:t>
            </a:r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469900" y="26368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Use strong verbs</a:t>
            </a:r>
          </a:p>
        </p:txBody>
      </p:sp>
      <p:sp>
        <p:nvSpPr>
          <p:cNvPr id="16" name="Rechteck 20"/>
          <p:cNvSpPr>
            <a:spLocks noChangeArrowheads="1"/>
          </p:cNvSpPr>
          <p:nvPr/>
        </p:nvSpPr>
        <p:spPr bwMode="auto">
          <a:xfrm>
            <a:off x="468313" y="3284538"/>
            <a:ext cx="7269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Do not care too much about repeating words</a:t>
            </a:r>
          </a:p>
        </p:txBody>
      </p:sp>
      <p:sp>
        <p:nvSpPr>
          <p:cNvPr id="17" name="Rechteck 20"/>
          <p:cNvSpPr>
            <a:spLocks noChangeArrowheads="1"/>
          </p:cNvSpPr>
          <p:nvPr/>
        </p:nvSpPr>
        <p:spPr bwMode="auto">
          <a:xfrm>
            <a:off x="539750" y="4652963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Keep the grammar 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2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322E53F5-E2FA-47BA-A9C7-C8131D19A87A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13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Title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This paper is about … + </a:t>
            </a:r>
            <a:r>
              <a:rPr lang="en-GB" altLang="de-DE" sz="2400" i="1"/>
              <a:t>title</a:t>
            </a:r>
          </a:p>
        </p:txBody>
      </p:sp>
      <p:sp>
        <p:nvSpPr>
          <p:cNvPr id="18" name="Rechteck 20"/>
          <p:cNvSpPr>
            <a:spLocks noChangeArrowheads="1"/>
          </p:cNvSpPr>
          <p:nvPr/>
        </p:nvSpPr>
        <p:spPr bwMode="auto">
          <a:xfrm>
            <a:off x="468313" y="2606675"/>
            <a:ext cx="7269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Central topic in the first two or three words</a:t>
            </a:r>
            <a:endParaRPr lang="en-GB" altLang="de-DE" sz="24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F86DBEEB-6B6D-4216-A505-03C0FAC3B36B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14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Abstract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No paragraphs</a:t>
            </a:r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469900" y="26368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No numbers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D4804CF6-095C-4FAB-8518-554AA3042E98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15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Example to be improved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400"/>
              <a:t>Acrylamide is a maybe carcinogenic substance, which is used in the chemical industry and can be formed by Maillard-reaction in food. A study, done in Switzerland, examined how the chemical content of of the almonds and the temperature during preparation affected acrylamid formation in this foodstuff. A decreased temperature for preparation as well as employing almonds with modest amounts of unbound asparagine enabled a noteworthy decrease to be accomplished.</a:t>
            </a:r>
            <a:endParaRPr lang="en-GB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A27F964C-2B8A-43C0-B743-CD536E30CF43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16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„-ing form“ or „to + infinitive“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400"/>
              <a:t>The scope of this paper is ….</a:t>
            </a:r>
            <a:endParaRPr lang="en-GB" altLang="de-DE" sz="240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68313" y="3532188"/>
            <a:ext cx="80645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accent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accent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accent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accent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accent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accent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accent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accent1"/>
                </a:solidFill>
                <a:latin typeface="Arial" charset="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de-DE" altLang="de-DE" sz="3200" b="0" kern="0" smtClean="0"/>
              <a:t>Sequence of adverbial constructions</a:t>
            </a:r>
          </a:p>
        </p:txBody>
      </p:sp>
      <p:sp>
        <p:nvSpPr>
          <p:cNvPr id="15" name="Rechteck 20"/>
          <p:cNvSpPr>
            <a:spLocks noChangeArrowheads="1"/>
          </p:cNvSpPr>
          <p:nvPr/>
        </p:nvSpPr>
        <p:spPr bwMode="auto">
          <a:xfrm>
            <a:off x="469900" y="5260975"/>
            <a:ext cx="72707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Ich war im letzten Jahr zweimal in München</a:t>
            </a:r>
          </a:p>
          <a:p>
            <a:pPr eaLnBrk="1" hangingPunct="1">
              <a:spcBef>
                <a:spcPct val="20000"/>
              </a:spcBef>
            </a:pPr>
            <a:r>
              <a:rPr lang="de-DE" altLang="de-DE" sz="2400"/>
              <a:t>I was in Munich twice last year</a:t>
            </a:r>
            <a:endParaRPr lang="en-GB" altLang="de-DE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DC91F693-9039-44DF-A62B-071B7A5BDFAC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17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Commas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Commas when necessary</a:t>
            </a:r>
          </a:p>
        </p:txBody>
      </p:sp>
      <p:sp>
        <p:nvSpPr>
          <p:cNvPr id="14" name="Rechteck 20"/>
          <p:cNvSpPr>
            <a:spLocks noChangeArrowheads="1"/>
          </p:cNvSpPr>
          <p:nvPr/>
        </p:nvSpPr>
        <p:spPr bwMode="auto">
          <a:xfrm>
            <a:off x="469900" y="2535238"/>
            <a:ext cx="7270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Adverbial constructions of more than one word at the beginning of the sentence need a comma</a:t>
            </a:r>
          </a:p>
        </p:txBody>
      </p:sp>
      <p:sp>
        <p:nvSpPr>
          <p:cNvPr id="15" name="Rechteck 20"/>
          <p:cNvSpPr>
            <a:spLocks noChangeArrowheads="1"/>
          </p:cNvSpPr>
          <p:nvPr/>
        </p:nvSpPr>
        <p:spPr bwMode="auto">
          <a:xfrm>
            <a:off x="468313" y="3573463"/>
            <a:ext cx="7269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If-clauses have a comma</a:t>
            </a:r>
          </a:p>
        </p:txBody>
      </p:sp>
      <p:sp>
        <p:nvSpPr>
          <p:cNvPr id="16" name="Rechteck 20"/>
          <p:cNvSpPr>
            <a:spLocks noChangeArrowheads="1"/>
          </p:cNvSpPr>
          <p:nvPr/>
        </p:nvSpPr>
        <p:spPr bwMode="auto">
          <a:xfrm>
            <a:off x="468313" y="4221163"/>
            <a:ext cx="7269162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Relative clauses using “which” need commas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(= relative clause is not required for main clause)</a:t>
            </a:r>
          </a:p>
        </p:txBody>
      </p:sp>
      <p:sp>
        <p:nvSpPr>
          <p:cNvPr id="17" name="Rechteck 20"/>
          <p:cNvSpPr>
            <a:spLocks noChangeArrowheads="1"/>
          </p:cNvSpPr>
          <p:nvPr/>
        </p:nvSpPr>
        <p:spPr bwMode="auto">
          <a:xfrm>
            <a:off x="468313" y="5272088"/>
            <a:ext cx="72691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No comma before “that”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F26B621E-18FA-479D-9977-DE41B4A836DA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18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Commas - examples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297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My car, which I bought last year, is red.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Only cars that are registered  are allowed on the streets.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Out of the blue, lake scientists demanded more money.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9376F7A5-F004-4F70-824F-228B29FCA2E6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19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Reviewer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Propose reviewers who may have an interest in the paper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Include at least one paper of each expected / proposed reviewer.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Write a manuscript that a renown expert of the field writes “publish” after a three hour flight.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35234FD8-0286-44F6-8D29-55B170BD8982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2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5916612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Expectations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484313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Do not expect too much interest from the reviewers</a:t>
            </a:r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469900" y="2174875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Do not expect too much interest from the reader</a:t>
            </a:r>
          </a:p>
        </p:txBody>
      </p:sp>
      <p:sp>
        <p:nvSpPr>
          <p:cNvPr id="23" name="Rechteck 20"/>
          <p:cNvSpPr>
            <a:spLocks noChangeArrowheads="1"/>
          </p:cNvSpPr>
          <p:nvPr/>
        </p:nvSpPr>
        <p:spPr bwMode="auto">
          <a:xfrm>
            <a:off x="468313" y="2822575"/>
            <a:ext cx="7269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Be prepared for opposition</a:t>
            </a:r>
          </a:p>
        </p:txBody>
      </p:sp>
      <p:sp>
        <p:nvSpPr>
          <p:cNvPr id="24" name="Rechteck 20"/>
          <p:cNvSpPr>
            <a:spLocks noChangeArrowheads="1"/>
          </p:cNvSpPr>
          <p:nvPr/>
        </p:nvSpPr>
        <p:spPr bwMode="auto">
          <a:xfrm>
            <a:off x="622300" y="4510088"/>
            <a:ext cx="7270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Write a simple style</a:t>
            </a:r>
          </a:p>
        </p:txBody>
      </p:sp>
      <p:sp>
        <p:nvSpPr>
          <p:cNvPr id="25" name="Rechteck 20"/>
          <p:cNvSpPr>
            <a:spLocks noChangeArrowheads="1"/>
          </p:cNvSpPr>
          <p:nvPr/>
        </p:nvSpPr>
        <p:spPr bwMode="auto">
          <a:xfrm>
            <a:off x="622300" y="5661025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Do not create opposition unnecessarily</a:t>
            </a:r>
          </a:p>
        </p:txBody>
      </p:sp>
      <p:sp>
        <p:nvSpPr>
          <p:cNvPr id="26" name="Rechteck 20"/>
          <p:cNvSpPr>
            <a:spLocks noChangeArrowheads="1"/>
          </p:cNvSpPr>
          <p:nvPr/>
        </p:nvSpPr>
        <p:spPr bwMode="auto">
          <a:xfrm>
            <a:off x="620713" y="5084763"/>
            <a:ext cx="7269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Keep parts of the paper legible (e.g. displays)</a:t>
            </a:r>
          </a:p>
        </p:txBody>
      </p:sp>
      <p:sp>
        <p:nvSpPr>
          <p:cNvPr id="27" name="Rechteck 20"/>
          <p:cNvSpPr>
            <a:spLocks noChangeArrowheads="1"/>
          </p:cNvSpPr>
          <p:nvPr/>
        </p:nvSpPr>
        <p:spPr bwMode="auto">
          <a:xfrm>
            <a:off x="395288" y="3860800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>
                <a:solidFill>
                  <a:srgbClr val="C00000"/>
                </a:solidFill>
              </a:rPr>
              <a:t>Consequently: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4323F6F0-34CE-4E4B-A1B2-6315C8681E67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20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Manuscript preparation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412875"/>
            <a:ext cx="727075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Get a clear idea of the conclusion you want to communicate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Only relevant data for these goals are included in the paper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Get the figures ready in the final form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Tell the story of the paper by presenting the figures to fellow students or the supervisor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4C1E713B-25B4-4474-830F-6CDE0BBA00C1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21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Figure preparation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557338"/>
            <a:ext cx="7270750" cy="474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Figures plus captions must be self-contained. (e.g. location of measurement, date, explain symbols)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No interpretation in figure caption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Include all necessary information, but nothing else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Make sure the figure shows what you want to say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One figure = one purpose; second purpose =&gt; second panel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FFFA00D6-8E79-453E-8530-40FC84CFC8AB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22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Writing environment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196975"/>
            <a:ext cx="727075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Choose days with few other obligations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Create space on the desk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Have all figures in correct sequence as print outs for guiding the writing and for possible annotations.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Have pencil and pen ready.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Open English dictionary (e.g. LEO)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/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Close the Emailtool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E8272ECA-CB35-4EB3-8977-3D0E92816002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23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Manuscript writing (for  beginners)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052513"/>
            <a:ext cx="748665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GB" altLang="de-DE" sz="2400" dirty="0" smtClean="0"/>
              <a:t>- Start with measuring site / methods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-"/>
              <a:defRPr/>
            </a:pPr>
            <a:r>
              <a:rPr lang="en-GB" altLang="de-DE" sz="2400" dirty="0" smtClean="0"/>
              <a:t>Results, discussion, conclusions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-"/>
              <a:defRPr/>
            </a:pPr>
            <a:endParaRPr lang="en-GB" altLang="de-DE" sz="2400" dirty="0" smtClean="0"/>
          </a:p>
          <a:p>
            <a:pPr marL="342900" indent="-342900" eaLnBrk="1" hangingPunct="1">
              <a:spcBef>
                <a:spcPct val="20000"/>
              </a:spcBef>
              <a:buFontTx/>
              <a:buChar char="-"/>
              <a:defRPr/>
            </a:pPr>
            <a:r>
              <a:rPr lang="en-GB" altLang="de-DE" sz="2400" dirty="0" smtClean="0"/>
              <a:t>Then intro, abstract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-"/>
              <a:defRPr/>
            </a:pPr>
            <a:endParaRPr lang="en-GB" altLang="de-DE" sz="2400" dirty="0" smtClean="0"/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de-DE" sz="2400" dirty="0" smtClean="0"/>
              <a:t>Do not let anything interrupt the flow of writing (no other tasks; missing figure: just type a rough caption; missing info – include a comment for late fixing)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-"/>
              <a:defRPr/>
            </a:pPr>
            <a:endParaRPr lang="en-GB" altLang="de-DE" sz="2400" dirty="0" smtClean="0"/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de-DE" sz="2400" dirty="0" smtClean="0"/>
              <a:t>Optimize intro again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GB" altLang="de-DE" sz="2400" dirty="0"/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de-DE" sz="2400" dirty="0" smtClean="0"/>
              <a:t>Go from figure to the next; 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de-DE" sz="2400" dirty="0" smtClean="0"/>
              <a:t>Only items on display are followed by the reader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7596DFFD-52F7-4E8F-ADA5-0AC9BC5A330C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24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Timing for feed back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en-GB" altLang="de-DE" sz="2400"/>
              <a:t>After deciding the topic of paper (working title) plus the data required (define who will be coauthor – check with them)</a:t>
            </a:r>
          </a:p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en-GB" altLang="de-DE" sz="2400"/>
              <a:t>After figure preparation (supervisor and fellow students)</a:t>
            </a:r>
          </a:p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en-GB" altLang="de-DE" sz="2400"/>
              <a:t>After methods to conclusions (ask co-authors for required contributions)</a:t>
            </a:r>
          </a:p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en-GB" altLang="de-DE" sz="2400"/>
              <a:t>complete manuscript</a:t>
            </a:r>
          </a:p>
          <a:p>
            <a:pPr eaLnBrk="1" hangingPunct="1">
              <a:spcBef>
                <a:spcPct val="20000"/>
              </a:spcBef>
              <a:buFontTx/>
              <a:buChar char="-"/>
            </a:pPr>
            <a:r>
              <a:rPr lang="en-GB" altLang="de-DE" sz="2400"/>
              <a:t>Before submission (all authors)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4C9CFBD7-1B81-4AAE-8D72-8005924D6E34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3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English language (compared to German)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Very rich vocabulary</a:t>
            </a:r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469900" y="2679700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Strict sentence structure, limited grammatical tools</a:t>
            </a:r>
          </a:p>
        </p:txBody>
      </p:sp>
      <p:sp>
        <p:nvSpPr>
          <p:cNvPr id="16" name="Rechteck 20"/>
          <p:cNvSpPr>
            <a:spLocks noChangeArrowheads="1"/>
          </p:cNvSpPr>
          <p:nvPr/>
        </p:nvSpPr>
        <p:spPr bwMode="auto">
          <a:xfrm>
            <a:off x="622300" y="4510088"/>
            <a:ext cx="7270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Be exact at choosing words (electronic dictionary)</a:t>
            </a:r>
          </a:p>
        </p:txBody>
      </p:sp>
      <p:sp>
        <p:nvSpPr>
          <p:cNvPr id="17" name="Rechteck 20"/>
          <p:cNvSpPr>
            <a:spLocks noChangeArrowheads="1"/>
          </p:cNvSpPr>
          <p:nvPr/>
        </p:nvSpPr>
        <p:spPr bwMode="auto">
          <a:xfrm>
            <a:off x="622300" y="5661025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Do not overstrain English grammar</a:t>
            </a:r>
          </a:p>
        </p:txBody>
      </p:sp>
      <p:sp>
        <p:nvSpPr>
          <p:cNvPr id="18" name="Rechteck 20"/>
          <p:cNvSpPr>
            <a:spLocks noChangeArrowheads="1"/>
          </p:cNvSpPr>
          <p:nvPr/>
        </p:nvSpPr>
        <p:spPr bwMode="auto">
          <a:xfrm>
            <a:off x="620713" y="5084763"/>
            <a:ext cx="7269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Choose scientific language</a:t>
            </a:r>
          </a:p>
        </p:txBody>
      </p:sp>
      <p:sp>
        <p:nvSpPr>
          <p:cNvPr id="19" name="Rechteck 20"/>
          <p:cNvSpPr>
            <a:spLocks noChangeArrowheads="1"/>
          </p:cNvSpPr>
          <p:nvPr/>
        </p:nvSpPr>
        <p:spPr bwMode="auto">
          <a:xfrm>
            <a:off x="395288" y="3860800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>
                <a:solidFill>
                  <a:srgbClr val="C00000"/>
                </a:solidFill>
              </a:rPr>
              <a:t>Consequently: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2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39988592-3999-440D-B8A8-C6C29ED92E7D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4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Manuscript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614363" y="19891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Text with line space</a:t>
            </a:r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614363" y="2679700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Page numbers</a:t>
            </a:r>
          </a:p>
        </p:txBody>
      </p:sp>
      <p:sp>
        <p:nvSpPr>
          <p:cNvPr id="16" name="Rechteck 20"/>
          <p:cNvSpPr>
            <a:spLocks noChangeArrowheads="1"/>
          </p:cNvSpPr>
          <p:nvPr/>
        </p:nvSpPr>
        <p:spPr bwMode="auto">
          <a:xfrm>
            <a:off x="622300" y="3429000"/>
            <a:ext cx="7270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Separate paragraphs by blank lines</a:t>
            </a:r>
          </a:p>
        </p:txBody>
      </p:sp>
      <p:sp>
        <p:nvSpPr>
          <p:cNvPr id="17" name="Rechteck 20"/>
          <p:cNvSpPr>
            <a:spLocks noChangeArrowheads="1"/>
          </p:cNvSpPr>
          <p:nvPr/>
        </p:nvSpPr>
        <p:spPr bwMode="auto">
          <a:xfrm>
            <a:off x="622300" y="45799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Some journals now allow including figures in text</a:t>
            </a:r>
          </a:p>
        </p:txBody>
      </p:sp>
      <p:sp>
        <p:nvSpPr>
          <p:cNvPr id="18" name="Rechteck 20"/>
          <p:cNvSpPr>
            <a:spLocks noChangeArrowheads="1"/>
          </p:cNvSpPr>
          <p:nvPr/>
        </p:nvSpPr>
        <p:spPr bwMode="auto">
          <a:xfrm>
            <a:off x="620713" y="4003675"/>
            <a:ext cx="7269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Follow instructions for manuscript preparation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2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03850ACF-9D3E-4140-8910-6DC73559ACC1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5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Text structure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Present the contents in paragraphs</a:t>
            </a:r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469900" y="2679700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Keep paragraphs at similar lengths</a:t>
            </a:r>
          </a:p>
        </p:txBody>
      </p:sp>
      <p:sp>
        <p:nvSpPr>
          <p:cNvPr id="16" name="Rechteck 20"/>
          <p:cNvSpPr>
            <a:spLocks noChangeArrowheads="1"/>
          </p:cNvSpPr>
          <p:nvPr/>
        </p:nvSpPr>
        <p:spPr bwMode="auto">
          <a:xfrm>
            <a:off x="468313" y="3327400"/>
            <a:ext cx="7269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Know what you want to communicate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03F5FAE0-AF55-4482-99D5-96558CB88CCB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6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Be positive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20" name="Rechteck 20"/>
          <p:cNvSpPr>
            <a:spLocks noChangeArrowheads="1"/>
          </p:cNvSpPr>
          <p:nvPr/>
        </p:nvSpPr>
        <p:spPr bwMode="auto">
          <a:xfrm>
            <a:off x="611188" y="2060575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Convey positive messages</a:t>
            </a:r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614363" y="3327400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Do not write about failures</a:t>
            </a:r>
          </a:p>
        </p:txBody>
      </p:sp>
      <p:sp>
        <p:nvSpPr>
          <p:cNvPr id="23" name="Rechteck 20"/>
          <p:cNvSpPr>
            <a:spLocks noChangeArrowheads="1"/>
          </p:cNvSpPr>
          <p:nvPr/>
        </p:nvSpPr>
        <p:spPr bwMode="auto">
          <a:xfrm>
            <a:off x="611188" y="3975100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Pretend you knew everything up-front</a:t>
            </a:r>
          </a:p>
        </p:txBody>
      </p:sp>
      <p:sp>
        <p:nvSpPr>
          <p:cNvPr id="19" name="Rechteck 20"/>
          <p:cNvSpPr>
            <a:spLocks noChangeArrowheads="1"/>
          </p:cNvSpPr>
          <p:nvPr/>
        </p:nvSpPr>
        <p:spPr bwMode="auto">
          <a:xfrm>
            <a:off x="611188" y="2679700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Write positive voice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3EB8A8E2-79E2-4EE7-B052-A745B81DB169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7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Omit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20" name="Rechteck 20"/>
          <p:cNvSpPr>
            <a:spLocks noChangeArrowheads="1"/>
          </p:cNvSpPr>
          <p:nvPr/>
        </p:nvSpPr>
        <p:spPr bwMode="auto">
          <a:xfrm>
            <a:off x="611188" y="2133600"/>
            <a:ext cx="7270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Omit unnecessary sentences</a:t>
            </a:r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614363" y="2708275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Omit unnecessary words</a:t>
            </a:r>
          </a:p>
        </p:txBody>
      </p:sp>
      <p:sp>
        <p:nvSpPr>
          <p:cNvPr id="23" name="Rechteck 20"/>
          <p:cNvSpPr>
            <a:spLocks noChangeArrowheads="1"/>
          </p:cNvSpPr>
          <p:nvPr/>
        </p:nvSpPr>
        <p:spPr bwMode="auto">
          <a:xfrm>
            <a:off x="611188" y="3357563"/>
            <a:ext cx="7270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Remove the word “very” and similar nearly everywhere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B49B1213-9130-440B-B45F-3598F965936B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8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Paragraph structure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Each paragraph has a topic</a:t>
            </a:r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469900" y="2679700"/>
            <a:ext cx="7270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Communicate the topic in the first words</a:t>
            </a:r>
          </a:p>
        </p:txBody>
      </p:sp>
      <p:sp>
        <p:nvSpPr>
          <p:cNvPr id="16" name="Rechteck 20"/>
          <p:cNvSpPr>
            <a:spLocks noChangeArrowheads="1"/>
          </p:cNvSpPr>
          <p:nvPr/>
        </p:nvSpPr>
        <p:spPr bwMode="auto">
          <a:xfrm>
            <a:off x="468313" y="3327400"/>
            <a:ext cx="7269162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Introduce the topic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Communicate your points</a:t>
            </a:r>
          </a:p>
          <a:p>
            <a:pPr eaLnBrk="1" hangingPunct="1">
              <a:spcBef>
                <a:spcPct val="20000"/>
              </a:spcBef>
            </a:pPr>
            <a:r>
              <a:rPr lang="en-GB" altLang="de-DE" sz="2400"/>
              <a:t>Close the paragraph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2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6"/>
          <p:cNvSpPr txBox="1">
            <a:spLocks noGrp="1"/>
          </p:cNvSpPr>
          <p:nvPr/>
        </p:nvSpPr>
        <p:spPr bwMode="auto">
          <a:xfrm>
            <a:off x="381000" y="6597650"/>
            <a:ext cx="1905000" cy="17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800">
                <a:solidFill>
                  <a:schemeClr val="bg1"/>
                </a:solidFill>
              </a:rPr>
              <a:t>Page </a:t>
            </a:r>
            <a:fld id="{9DFFAA52-EB86-4285-912A-D06EAEF7B2D4}" type="slidenum">
              <a:rPr lang="en-GB" altLang="de-DE" sz="800">
                <a:solidFill>
                  <a:schemeClr val="bg1"/>
                </a:solidFill>
              </a:rPr>
              <a:pPr eaLnBrk="1" hangingPunct="1">
                <a:spcBef>
                  <a:spcPct val="20000"/>
                </a:spcBef>
              </a:pPr>
              <a:t>9</a:t>
            </a:fld>
            <a:endParaRPr lang="en-GB" altLang="de-DE" sz="800">
              <a:solidFill>
                <a:schemeClr val="bg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468313" y="260350"/>
            <a:ext cx="8064500" cy="768350"/>
          </a:xfrm>
          <a:noFill/>
          <a:extLst>
            <a:ext uri="{91240B29-F687-4F45-9708-019B960494DF}">
              <a14:hiddenLine xmlns:a14="http://schemas.microsoft.com/office/drawing/2010/main" w="25400">
                <a:solidFill>
                  <a:srgbClr val="33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de-DE" altLang="de-DE" sz="3200" b="0" smtClean="0"/>
              <a:t>Sentences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de-DE" altLang="de-DE" sz="1800"/>
          </a:p>
        </p:txBody>
      </p:sp>
      <p:sp>
        <p:nvSpPr>
          <p:cNvPr id="33997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78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0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339982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endParaRPr lang="de-DE"/>
          </a:p>
        </p:txBody>
      </p:sp>
      <p:sp>
        <p:nvSpPr>
          <p:cNvPr id="4114" name="Rechteck 20"/>
          <p:cNvSpPr>
            <a:spLocks noChangeArrowheads="1"/>
          </p:cNvSpPr>
          <p:nvPr/>
        </p:nvSpPr>
        <p:spPr bwMode="auto">
          <a:xfrm>
            <a:off x="469900" y="1989138"/>
            <a:ext cx="727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One sentence = one thought</a:t>
            </a:r>
            <a:endParaRPr lang="en-GB" altLang="de-DE" sz="2400">
              <a:solidFill>
                <a:srgbClr val="E10515"/>
              </a:solidFill>
            </a:endParaRPr>
          </a:p>
        </p:txBody>
      </p:sp>
      <p:sp>
        <p:nvSpPr>
          <p:cNvPr id="22" name="Rechteck 20"/>
          <p:cNvSpPr>
            <a:spLocks noChangeArrowheads="1"/>
          </p:cNvSpPr>
          <p:nvPr/>
        </p:nvSpPr>
        <p:spPr bwMode="auto">
          <a:xfrm>
            <a:off x="469900" y="2679700"/>
            <a:ext cx="72707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Communicate main contents in the main clause</a:t>
            </a:r>
          </a:p>
          <a:p>
            <a:pPr eaLnBrk="1" hangingPunct="1">
              <a:spcBef>
                <a:spcPct val="20000"/>
              </a:spcBef>
            </a:pPr>
            <a:endParaRPr lang="en-GB" altLang="de-DE" sz="2400">
              <a:solidFill>
                <a:srgbClr val="E10515"/>
              </a:solidFill>
            </a:endParaRPr>
          </a:p>
        </p:txBody>
      </p:sp>
      <p:sp>
        <p:nvSpPr>
          <p:cNvPr id="16" name="Rechteck 20"/>
          <p:cNvSpPr>
            <a:spLocks noChangeArrowheads="1"/>
          </p:cNvSpPr>
          <p:nvPr/>
        </p:nvSpPr>
        <p:spPr bwMode="auto">
          <a:xfrm>
            <a:off x="468313" y="3327400"/>
            <a:ext cx="7269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0"/>
              </a:spcBef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altLang="de-DE" sz="2400"/>
              <a:t>Keep the grammar simple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4" grpId="0"/>
      <p:bldP spid="22" grpId="0"/>
      <p:bldP spid="16" grpId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589C"/>
      </a:accent1>
      <a:accent2>
        <a:srgbClr val="C0C0C0"/>
      </a:accent2>
      <a:accent3>
        <a:srgbClr val="FFFFFF"/>
      </a:accent3>
      <a:accent4>
        <a:srgbClr val="000000"/>
      </a:accent4>
      <a:accent5>
        <a:srgbClr val="AAB4CB"/>
      </a:accent5>
      <a:accent6>
        <a:srgbClr val="AEAEAE"/>
      </a:accent6>
      <a:hlink>
        <a:srgbClr val="00589C"/>
      </a:hlink>
      <a:folHlink>
        <a:srgbClr val="D42D12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 typeface="Wingdings" pitchFamily="2" charset="2"/>
          <a:buNone/>
          <a:tabLst/>
          <a:defRPr kumimoji="0" lang="en-GB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 typeface="Wingdings" pitchFamily="2" charset="2"/>
          <a:buNone/>
          <a:tabLst/>
          <a:defRPr kumimoji="0" lang="en-GB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589C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AAB4CB"/>
        </a:accent5>
        <a:accent6>
          <a:srgbClr val="AEAEAE"/>
        </a:accent6>
        <a:hlink>
          <a:srgbClr val="00589C"/>
        </a:hlink>
        <a:folHlink>
          <a:srgbClr val="D42D1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905</Words>
  <Application>Microsoft Office PowerPoint</Application>
  <PresentationFormat>Bildschirmpräsentation (4:3)</PresentationFormat>
  <Paragraphs>172</Paragraphs>
  <Slides>24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9" baseType="lpstr">
      <vt:lpstr>Comic Sans MS</vt:lpstr>
      <vt:lpstr>Wingdings</vt:lpstr>
      <vt:lpstr>Arial</vt:lpstr>
      <vt:lpstr>Times New Roman</vt:lpstr>
      <vt:lpstr>Leere Präsentation</vt:lpstr>
      <vt:lpstr>PowerPoint-Präsentation</vt:lpstr>
      <vt:lpstr>Expectations</vt:lpstr>
      <vt:lpstr>English language (compared to German)</vt:lpstr>
      <vt:lpstr>Manuscript</vt:lpstr>
      <vt:lpstr>Text structure</vt:lpstr>
      <vt:lpstr>Be positive</vt:lpstr>
      <vt:lpstr>Omit</vt:lpstr>
      <vt:lpstr>Paragraph structure</vt:lpstr>
      <vt:lpstr>Sentences</vt:lpstr>
      <vt:lpstr>Tenses</vt:lpstr>
      <vt:lpstr>Tenses</vt:lpstr>
      <vt:lpstr>Grammar</vt:lpstr>
      <vt:lpstr>Title</vt:lpstr>
      <vt:lpstr>Abstract</vt:lpstr>
      <vt:lpstr>Example to be improved</vt:lpstr>
      <vt:lpstr>„-ing form“ or „to + infinitive“</vt:lpstr>
      <vt:lpstr>Commas</vt:lpstr>
      <vt:lpstr>Commas - examples</vt:lpstr>
      <vt:lpstr>Reviewer</vt:lpstr>
      <vt:lpstr>Manuscript preparation</vt:lpstr>
      <vt:lpstr>Figure preparation</vt:lpstr>
      <vt:lpstr>Writing environment</vt:lpstr>
      <vt:lpstr>Manuscript writing (for  beginners)</vt:lpstr>
      <vt:lpstr>Timing for feed back</vt:lpstr>
    </vt:vector>
  </TitlesOfParts>
  <Company>Okan Tustas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Okan Tustas</dc:creator>
  <cp:lastModifiedBy>Matthias Koschorreck</cp:lastModifiedBy>
  <cp:revision>406</cp:revision>
  <dcterms:created xsi:type="dcterms:W3CDTF">2006-10-02T12:24:28Z</dcterms:created>
  <dcterms:modified xsi:type="dcterms:W3CDTF">2017-02-14T13:41:38Z</dcterms:modified>
</cp:coreProperties>
</file>